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Ex4.xml" ContentType="application/vnd.ms-office.chartex+xml"/>
  <Override PartName="/ppt/charts/style6.xml" ContentType="application/vnd.ms-office.chartstyle+xml"/>
  <Override PartName="/ppt/charts/colors6.xml" ContentType="application/vnd.ms-office.chartcolorstyle+xml"/>
  <Override PartName="/ppt/charts/chartEx5.xml" ContentType="application/vnd.ms-office.chartex+xml"/>
  <Override PartName="/ppt/charts/style7.xml" ContentType="application/vnd.ms-office.chartstyle+xml"/>
  <Override PartName="/ppt/charts/colors7.xml" ContentType="application/vnd.ms-office.chartcolorstyle+xml"/>
  <Override PartName="/ppt/charts/chartEx6.xml" ContentType="application/vnd.ms-office.chartex+xml"/>
  <Override PartName="/ppt/charts/style8.xml" ContentType="application/vnd.ms-office.chartstyle+xml"/>
  <Override PartName="/ppt/charts/colors8.xml" ContentType="application/vnd.ms-office.chartcolorstyl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4.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4"/>
  </p:notesMasterIdLst>
  <p:sldIdLst>
    <p:sldId id="326" r:id="rId2"/>
    <p:sldId id="261" r:id="rId3"/>
    <p:sldId id="327" r:id="rId4"/>
    <p:sldId id="272" r:id="rId5"/>
    <p:sldId id="328" r:id="rId6"/>
    <p:sldId id="347" r:id="rId7"/>
    <p:sldId id="350" r:id="rId8"/>
    <p:sldId id="329" r:id="rId9"/>
    <p:sldId id="349" r:id="rId10"/>
    <p:sldId id="348" r:id="rId11"/>
    <p:sldId id="346" r:id="rId12"/>
    <p:sldId id="351" r:id="rId13"/>
    <p:sldId id="358" r:id="rId14"/>
    <p:sldId id="359" r:id="rId15"/>
    <p:sldId id="300" r:id="rId16"/>
    <p:sldId id="324" r:id="rId17"/>
    <p:sldId id="323" r:id="rId18"/>
    <p:sldId id="325" r:id="rId19"/>
    <p:sldId id="361" r:id="rId20"/>
    <p:sldId id="362" r:id="rId21"/>
    <p:sldId id="322" r:id="rId22"/>
    <p:sldId id="333" r:id="rId23"/>
    <p:sldId id="335" r:id="rId24"/>
    <p:sldId id="363" r:id="rId25"/>
    <p:sldId id="356" r:id="rId26"/>
    <p:sldId id="285" r:id="rId27"/>
    <p:sldId id="357" r:id="rId28"/>
    <p:sldId id="257" r:id="rId29"/>
    <p:sldId id="288" r:id="rId30"/>
    <p:sldId id="278" r:id="rId31"/>
    <p:sldId id="291" r:id="rId32"/>
    <p:sldId id="292"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Oswald" panose="00000500000000000000" pitchFamily="2" charset="0"/>
      <p:regular r:id="rId40"/>
      <p:bold r:id="rId41"/>
    </p:embeddedFont>
    <p:embeddedFont>
      <p:font typeface="Source Sans Pro" panose="020B0503030403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Continuous" id="{25FF08A1-0C35-4F57-B20C-A044ED97A195}">
          <p14:sldIdLst>
            <p14:sldId id="326"/>
            <p14:sldId id="261"/>
            <p14:sldId id="327"/>
            <p14:sldId id="272"/>
            <p14:sldId id="328"/>
            <p14:sldId id="347"/>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61"/>
            <p14:sldId id="362"/>
            <p14:sldId id="322"/>
          </p14:sldIdLst>
        </p14:section>
        <p14:section name="Conclusion" id="{342EA692-820F-4C7E-802A-E9C290F8D88F}">
          <p14:sldIdLst>
            <p14:sldId id="333"/>
            <p14:sldId id="335"/>
            <p14:sldId id="363"/>
            <p14:sldId id="356"/>
            <p14:sldId id="285"/>
            <p14:sldId id="357"/>
            <p14:sldId id="257"/>
            <p14:sldId id="288"/>
            <p14:sldId id="27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510" autoAdjust="0"/>
    <p:restoredTop sz="94660"/>
  </p:normalViewPr>
  <p:slideViewPr>
    <p:cSldViewPr snapToGrid="0">
      <p:cViewPr varScale="1">
        <p:scale>
          <a:sx n="108" d="100"/>
          <a:sy n="108" d="100"/>
        </p:scale>
        <p:origin x="691"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0.xml"/><Relationship Id="rId1" Type="http://schemas.microsoft.com/office/2011/relationships/chartStyle" Target="style10.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4" r:id="rId3"/>
    <p:sldLayoutId id="2147483656" r:id="rId4"/>
    <p:sldLayoutId id="2147483658" r:id="rId5"/>
    <p:sldLayoutId id="2147483660" r:id="rId6"/>
    <p:sldLayoutId id="2147483661"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0.png"/><Relationship Id="rId2" Type="http://schemas.microsoft.com/office/2014/relationships/chartEx" Target="../charts/chartEx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91.png"/><Relationship Id="rId3" Type="http://schemas.microsoft.com/office/2014/relationships/chartEx" Target="../charts/chartEx1.xml"/><Relationship Id="rId7" Type="http://schemas.microsoft.com/office/2014/relationships/chartEx" Target="../charts/chartEx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01.png"/><Relationship Id="rId4" Type="http://schemas.openxmlformats.org/officeDocument/2006/relationships/image" Target="../media/image230.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3.xml"/><Relationship Id="rId1" Type="http://schemas.openxmlformats.org/officeDocument/2006/relationships/slideLayout" Target="../slideLayouts/slideLayout5.xml"/><Relationship Id="rId4" Type="http://schemas.openxmlformats.org/officeDocument/2006/relationships/image" Target="../media/image280.png"/></Relationships>
</file>

<file path=ppt/slides/_rels/slide8.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5.xml"/><Relationship Id="rId1" Type="http://schemas.openxmlformats.org/officeDocument/2006/relationships/slideLayout" Target="../slideLayouts/slideLayout5.xml"/><Relationship Id="rId4"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747302365"/>
              </p:ext>
            </p:extLst>
          </p:nvPr>
        </p:nvGraphicFramePr>
        <p:xfrm>
          <a:off x="-3"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4127323678"/>
              </p:ext>
            </p:extLst>
          </p:nvPr>
        </p:nvGraphicFramePr>
        <p:xfrm>
          <a:off x="1"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3091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190942321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Year</a:t>
                      </a:r>
                      <a:endParaRPr lang="en-IN" dirty="0"/>
                    </a:p>
                  </a:txBody>
                  <a:tcPr/>
                </a:tc>
                <a:tc>
                  <a:txBody>
                    <a:bodyPr/>
                    <a:lstStyle/>
                    <a:p>
                      <a:r>
                        <a:rPr lang="en-US" dirty="0"/>
                        <a:t>Log Price_1</a:t>
                      </a:r>
                      <a:endParaRPr lang="en-IN" dirty="0"/>
                    </a:p>
                  </a:txBody>
                  <a:tcPr/>
                </a:tc>
                <a:tc>
                  <a:txBody>
                    <a:bodyPr/>
                    <a:lstStyle/>
                    <a:p>
                      <a:r>
                        <a:rPr lang="en-US" dirty="0"/>
                        <a:t>Year</a:t>
                      </a:r>
                      <a:endParaRPr lang="en-IN" dirty="0"/>
                    </a:p>
                  </a:txBody>
                  <a:tcPr/>
                </a:tc>
                <a:tc>
                  <a:txBody>
                    <a:bodyPr/>
                    <a:lstStyle/>
                    <a:p>
                      <a:r>
                        <a:rPr lang="en-US" dirty="0"/>
                        <a:t>Log Price_2</a:t>
                      </a:r>
                      <a:endParaRPr lang="en-IN" dirty="0"/>
                    </a:p>
                  </a:txBody>
                  <a:tcPr/>
                </a:tc>
                <a:extLst>
                  <a:ext uri="{0D108BD9-81ED-4DB2-BD59-A6C34878D82A}">
                    <a16:rowId xmlns:a16="http://schemas.microsoft.com/office/drawing/2014/main" val="790154436"/>
                  </a:ext>
                </a:extLst>
              </a:tr>
              <a:tr h="370840">
                <a:tc>
                  <a:txBody>
                    <a:bodyPr/>
                    <a:lstStyle/>
                    <a:p>
                      <a:r>
                        <a:rPr lang="en-US" dirty="0"/>
                        <a:t>2007</a:t>
                      </a:r>
                    </a:p>
                  </a:txBody>
                  <a:tcPr/>
                </a:tc>
                <a:tc>
                  <a:txBody>
                    <a:bodyPr/>
                    <a:lstStyle/>
                    <a:p>
                      <a:r>
                        <a:rPr lang="en-US" dirty="0"/>
                        <a:t>1</a:t>
                      </a:r>
                      <a:endParaRPr lang="en-IN" dirty="0"/>
                    </a:p>
                  </a:txBody>
                  <a:tcPr/>
                </a:tc>
                <a:tc>
                  <a:txBody>
                    <a:bodyPr/>
                    <a:lstStyle/>
                    <a:p>
                      <a:r>
                        <a:rPr lang="en-US" dirty="0"/>
                        <a:t>2008</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2783388858"/>
                  </a:ext>
                </a:extLst>
              </a:tr>
              <a:tr h="370840">
                <a:tc>
                  <a:txBody>
                    <a:bodyPr/>
                    <a:lstStyle/>
                    <a:p>
                      <a:r>
                        <a:rPr lang="en-US" dirty="0"/>
                        <a:t>2006</a:t>
                      </a:r>
                      <a:endParaRPr lang="en-IN" dirty="0"/>
                    </a:p>
                  </a:txBody>
                  <a:tcPr/>
                </a:tc>
                <a:tc>
                  <a:txBody>
                    <a:bodyPr/>
                    <a:lstStyle/>
                    <a:p>
                      <a:r>
                        <a:rPr lang="en-US" dirty="0"/>
                        <a:t>3</a:t>
                      </a:r>
                      <a:endParaRPr lang="en-IN" dirty="0"/>
                    </a:p>
                  </a:txBody>
                  <a:tcPr/>
                </a:tc>
                <a:tc>
                  <a:txBody>
                    <a:bodyPr/>
                    <a:lstStyle/>
                    <a:p>
                      <a:r>
                        <a:rPr lang="en-US" dirty="0"/>
                        <a:t>2007</a:t>
                      </a:r>
                      <a:endParaRPr lang="en-IN" dirty="0"/>
                    </a:p>
                  </a:txBody>
                  <a:tcPr/>
                </a:tc>
                <a:tc>
                  <a:txBody>
                    <a:bodyPr/>
                    <a:lstStyle/>
                    <a:p>
                      <a:r>
                        <a:rPr lang="en-US" dirty="0"/>
                        <a:t>7</a:t>
                      </a:r>
                      <a:endParaRPr lang="en-IN" dirty="0"/>
                    </a:p>
                  </a:txBody>
                  <a:tcPr/>
                </a:tc>
                <a:extLst>
                  <a:ext uri="{0D108BD9-81ED-4DB2-BD59-A6C34878D82A}">
                    <a16:rowId xmlns:a16="http://schemas.microsoft.com/office/drawing/2014/main" val="3134218597"/>
                  </a:ext>
                </a:extLst>
              </a:tr>
              <a:tr h="370840">
                <a:tc>
                  <a:txBody>
                    <a:bodyPr/>
                    <a:lstStyle/>
                    <a:p>
                      <a:r>
                        <a:rPr lang="en-US" dirty="0"/>
                        <a:t>2007</a:t>
                      </a:r>
                      <a:endParaRPr lang="en-IN" dirty="0"/>
                    </a:p>
                  </a:txBody>
                  <a:tcPr/>
                </a:tc>
                <a:tc>
                  <a:txBody>
                    <a:bodyPr/>
                    <a:lstStyle/>
                    <a:p>
                      <a:r>
                        <a:rPr lang="en-US" dirty="0"/>
                        <a:t>5</a:t>
                      </a:r>
                      <a:endParaRPr lang="en-IN" dirty="0"/>
                    </a:p>
                  </a:txBody>
                  <a:tcPr/>
                </a:tc>
                <a:tc>
                  <a:txBody>
                    <a:bodyPr/>
                    <a:lstStyle/>
                    <a:p>
                      <a:r>
                        <a:rPr lang="en-US" dirty="0"/>
                        <a:t>2008</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4287901558"/>
                  </a:ext>
                </a:extLst>
              </a:tr>
            </a:tbl>
          </a:graphicData>
        </a:graphic>
      </p:graphicFrame>
      <p:sp>
        <p:nvSpPr>
          <p:cNvPr id="6" name="TextBox 5">
            <a:extLst>
              <a:ext uri="{FF2B5EF4-FFF2-40B4-BE49-F238E27FC236}">
                <a16:creationId xmlns:a16="http://schemas.microsoft.com/office/drawing/2014/main" id="{88CFAD08-616C-4733-8070-60AD759A8C31}"/>
              </a:ext>
            </a:extLst>
          </p:cNvPr>
          <p:cNvSpPr txBox="1"/>
          <p:nvPr/>
        </p:nvSpPr>
        <p:spPr>
          <a:xfrm>
            <a:off x="1524000" y="1835888"/>
            <a:ext cx="829340" cy="307777"/>
          </a:xfrm>
          <a:prstGeom prst="rect">
            <a:avLst/>
          </a:prstGeom>
          <a:noFill/>
        </p:spPr>
        <p:txBody>
          <a:bodyPr wrap="square" rtlCol="0">
            <a:spAutoFit/>
          </a:bodyPr>
          <a:lstStyle/>
          <a:p>
            <a:pPr algn="l"/>
            <a:r>
              <a:rPr lang="en-US" dirty="0">
                <a:latin typeface="+mn-lt"/>
              </a:rPr>
              <a:t>Example</a:t>
            </a:r>
            <a:endParaRPr lang="en-IN" dirty="0">
              <a:latin typeface="+mn-lt"/>
            </a:endParaRPr>
          </a:p>
        </p:txBody>
      </p:sp>
    </p:spTree>
    <p:extLst>
      <p:ext uri="{BB962C8B-B14F-4D97-AF65-F5344CB8AC3E}">
        <p14:creationId xmlns:p14="http://schemas.microsoft.com/office/powerpoint/2010/main" val="186403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7185612" cy="1054163"/>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600"/>
              </a:spcBef>
              <a:spcAft>
                <a:spcPts val="0"/>
              </a:spcAft>
              <a:buSzPts val="2000"/>
              <a:buChar char="◉"/>
            </a:pPr>
            <a:r>
              <a:rPr lang="en-US" dirty="0"/>
              <a:t>An assumption is made that the errors are normal. </a:t>
            </a:r>
          </a:p>
          <a:p>
            <a:pPr marL="457200" lvl="0" indent="-355600" algn="l" rtl="0">
              <a:spcBef>
                <a:spcPts val="600"/>
              </a:spcBef>
              <a:spcAft>
                <a:spcPts val="0"/>
              </a:spcAft>
              <a:buSzPts val="2000"/>
              <a:buChar char="◉"/>
            </a:pPr>
            <a:r>
              <a:rPr lang="en-US" dirty="0"/>
              <a:t>We also know that the predicted value has a normal distribution under a fixed value of explanatory variables</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424351334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Log Change</a:t>
                      </a:r>
                      <a:endParaRPr lang="en-IN" dirty="0"/>
                    </a:p>
                  </a:txBody>
                  <a:tcPr/>
                </a:tc>
                <a:tc>
                  <a:txBody>
                    <a:bodyPr/>
                    <a:lstStyle/>
                    <a:p>
                      <a:r>
                        <a:rPr lang="en-US" dirty="0"/>
                        <a:t>2006</a:t>
                      </a:r>
                      <a:endParaRPr lang="en-IN" dirty="0"/>
                    </a:p>
                  </a:txBody>
                  <a:tcPr/>
                </a:tc>
                <a:tc>
                  <a:txBody>
                    <a:bodyPr/>
                    <a:lstStyle/>
                    <a:p>
                      <a:r>
                        <a:rPr lang="en-US" dirty="0"/>
                        <a:t>2007</a:t>
                      </a:r>
                      <a:endParaRPr lang="en-IN" dirty="0"/>
                    </a:p>
                  </a:txBody>
                  <a:tcPr/>
                </a:tc>
                <a:tc>
                  <a:txBody>
                    <a:bodyPr/>
                    <a:lstStyle/>
                    <a:p>
                      <a:r>
                        <a:rPr lang="en-US" dirty="0"/>
                        <a:t>2008</a:t>
                      </a:r>
                      <a:endParaRPr lang="en-IN" dirty="0"/>
                    </a:p>
                  </a:txBody>
                  <a:tcPr/>
                </a:tc>
                <a:extLst>
                  <a:ext uri="{0D108BD9-81ED-4DB2-BD59-A6C34878D82A}">
                    <a16:rowId xmlns:a16="http://schemas.microsoft.com/office/drawing/2014/main" val="790154436"/>
                  </a:ext>
                </a:extLst>
              </a:tr>
              <a:tr h="370840">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783388858"/>
                  </a:ext>
                </a:extLst>
              </a:tr>
              <a:tr h="370840">
                <a:tc>
                  <a:txBody>
                    <a:bodyPr/>
                    <a:lstStyle/>
                    <a:p>
                      <a:r>
                        <a:rPr lang="en-US" dirty="0"/>
                        <a:t>4</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134218597"/>
                  </a:ext>
                </a:extLst>
              </a:tr>
              <a:tr h="370840">
                <a:tc>
                  <a:txBody>
                    <a:bodyPr/>
                    <a:lstStyle/>
                    <a:p>
                      <a:r>
                        <a:rPr lang="en-US" dirty="0"/>
                        <a:t>4</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287901558"/>
                  </a:ext>
                </a:extLst>
              </a:tr>
            </a:tbl>
          </a:graphicData>
        </a:graphic>
      </p:graphicFrame>
      <p:sp>
        <p:nvSpPr>
          <p:cNvPr id="3" name="Rectangle 2">
            <a:extLst>
              <a:ext uri="{FF2B5EF4-FFF2-40B4-BE49-F238E27FC236}">
                <a16:creationId xmlns:a16="http://schemas.microsoft.com/office/drawing/2014/main" id="{580D22C2-5702-4F3B-A7CB-12419E7FFDD3}"/>
              </a:ext>
            </a:extLst>
          </p:cNvPr>
          <p:cNvSpPr/>
          <p:nvPr/>
        </p:nvSpPr>
        <p:spPr>
          <a:xfrm>
            <a:off x="4572000" y="2571750"/>
            <a:ext cx="3048000" cy="1110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425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t="2832" b="2832"/>
          <a:stretch/>
        </p:blipFill>
        <p:spPr>
          <a:xfrm>
            <a:off x="0" y="241003"/>
            <a:ext cx="9144000" cy="4386081"/>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593277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l="20711" t="2832" r="18134" b="-529"/>
          <a:stretch/>
        </p:blipFill>
        <p:spPr>
          <a:xfrm>
            <a:off x="1842977" y="504300"/>
            <a:ext cx="4876800" cy="3961374"/>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959439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a:xfrm>
            <a:off x="1061926" y="173385"/>
            <a:ext cx="6996600" cy="715800"/>
          </a:xfrm>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90026" y="107943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a:xfrm>
            <a:off x="8570951" y="4365460"/>
            <a:ext cx="548700" cy="317400"/>
          </a:xfrm>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a:t>
            </a:r>
            <a:r>
              <a:rPr lang="en-US" dirty="0">
                <a:solidFill>
                  <a:srgbClr val="28324A"/>
                </a:solidFill>
              </a:rPr>
              <a:t>Dr</a:t>
            </a:r>
            <a:r>
              <a:rPr lang="en-US" sz="2000" dirty="0">
                <a:solidFill>
                  <a:srgbClr val="28324A"/>
                </a:solidFill>
                <a:latin typeface="Source Sans Pro"/>
                <a:ea typeface="Source Sans Pro"/>
              </a:rPr>
              <a:t>.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solidFill>
                  <a:srgbClr val="28324A"/>
                </a:solidFill>
                <a:latin typeface="Source Sans Pro"/>
                <a:ea typeface="Source Sans Pro"/>
                <a:cs typeface="Source Sans Pro"/>
                <a:sym typeface="Source Sans Pro"/>
              </a:rPr>
              <a:t>SlidesCarnival icons are editable shapes</a:t>
            </a:r>
            <a:r>
              <a:rPr lang="en" sz="900" dirty="0">
                <a:solidFill>
                  <a:srgbClr val="28324A"/>
                </a:solidFill>
                <a:latin typeface="Source Sans Pro"/>
                <a:ea typeface="Source Sans Pro"/>
                <a:cs typeface="Source Sans Pro"/>
                <a:sym typeface="Source Sans Pro"/>
              </a:rPr>
              <a:t>.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dirty="0">
                <a:solidFill>
                  <a:srgbClr val="28324A"/>
                </a:solidFill>
                <a:latin typeface="Source Sans Pro"/>
                <a:ea typeface="Source Sans Pro"/>
                <a:cs typeface="Source Sans Pro"/>
                <a:sym typeface="Source Sans Pro"/>
              </a:rPr>
              <a:t>This means that you can:</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Resize them without losing quality.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fill color and opacity.</a:t>
            </a:r>
            <a:endParaRPr sz="900" dirty="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dirty="0">
                <a:solidFill>
                  <a:srgbClr val="28324A"/>
                </a:solidFill>
                <a:latin typeface="Source Sans Pro"/>
                <a:ea typeface="Source Sans Pro"/>
                <a:cs typeface="Source Sans Pro"/>
                <a:sym typeface="Source Sans Pro"/>
              </a:rPr>
              <a:t>Change </a:t>
            </a:r>
            <a:r>
              <a:rPr lang="en" sz="900">
                <a:solidFill>
                  <a:srgbClr val="28324A"/>
                </a:solidFill>
                <a:latin typeface="Source Sans Pro"/>
                <a:ea typeface="Source Sans Pro"/>
                <a:cs typeface="Source Sans Pro"/>
                <a:sym typeface="Source Sans Pro"/>
              </a:rPr>
              <a:t>line color, </a:t>
            </a:r>
            <a:r>
              <a:rPr lang="en" sz="900" dirty="0">
                <a:solidFill>
                  <a:srgbClr val="28324A"/>
                </a:solidFill>
                <a:latin typeface="Source Sans Pro"/>
                <a:ea typeface="Source Sans Pro"/>
                <a:cs typeface="Source Sans Pro"/>
                <a:sym typeface="Source Sans Pro"/>
              </a:rPr>
              <a:t>width and style.</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Isn’t that nice? :)</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dirty="0">
                <a:solidFill>
                  <a:srgbClr val="28324A"/>
                </a:solidFill>
                <a:latin typeface="Source Sans Pro"/>
                <a:ea typeface="Source Sans Pro"/>
                <a:cs typeface="Source Sans Pro"/>
                <a:sym typeface="Source Sans Pro"/>
              </a:rPr>
              <a:t>Examples:</a:t>
            </a: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dirty="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dirty="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31</a:t>
            </a:fld>
            <a:endParaRPr dirty="0">
              <a:solidFill>
                <a:srgbClr val="00CEF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dirty="0">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0" y="249238"/>
            <a:ext cx="7432675" cy="396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dirty="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p>
              <a:p>
                <a:pPr algn="ctr"/>
                <a14:m>
                  <m:oMathPara xmlns:m="http://schemas.openxmlformats.org/officeDocument/2006/math">
                    <m:oMathParaPr>
                      <m:jc m:val="centerGroup"/>
                    </m:oMathParaPr>
                    <m:oMath xmlns:m="http://schemas.openxmlformats.org/officeDocument/2006/math">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𝒇</m:t>
                          </m:r>
                        </m:e>
                      </m:acc>
                      <m:r>
                        <a:rPr lang="en-US" b="1" i="1">
                          <a:solidFill>
                            <a:srgbClr val="FFFFFF"/>
                          </a:solidFill>
                          <a:latin typeface="Cambria Math" panose="02040503050406030204" pitchFamily="18" charset="0"/>
                          <a:ea typeface="Source Sans Pro"/>
                          <a:cs typeface="Source Sans Pro"/>
                        </a:rPr>
                        <m:t>(</m:t>
                      </m:r>
                      <m:r>
                        <a:rPr lang="en-US" b="1" i="1">
                          <a:solidFill>
                            <a:srgbClr val="FFFFFF"/>
                          </a:solidFill>
                          <a:latin typeface="Cambria Math" panose="02040503050406030204" pitchFamily="18" charset="0"/>
                          <a:ea typeface="Source Sans Pro"/>
                          <a:cs typeface="Source Sans Pro"/>
                        </a:rPr>
                        <m:t>𝒚</m:t>
                      </m:r>
                      <m:r>
                        <a:rPr lang="en-US" b="1" i="1">
                          <a:solidFill>
                            <a:srgbClr val="FFFFFF"/>
                          </a:solidFill>
                          <a:latin typeface="Cambria Math" panose="02040503050406030204" pitchFamily="18" charset="0"/>
                          <a:ea typeface="Source Sans Pro"/>
                          <a:cs typeface="Source Sans Pro"/>
                        </a:rPr>
                        <m:t>)=</m:t>
                      </m:r>
                      <m:nary>
                        <m:naryPr>
                          <m:chr m:val="∑"/>
                          <m:supHide m:val="on"/>
                          <m:ctrlPr>
                            <a:rPr lang="en-US" b="1" i="1">
                              <a:solidFill>
                                <a:srgbClr val="FFFFFF"/>
                              </a:solidFill>
                              <a:latin typeface="Cambria Math" panose="02040503050406030204" pitchFamily="18" charset="0"/>
                              <a:ea typeface="Source Sans Pro"/>
                              <a:cs typeface="Source Sans Pro"/>
                            </a:rPr>
                          </m:ctrlPr>
                        </m:naryPr>
                        <m:sub>
                          <m:r>
                            <m:rPr>
                              <m:brk m:alnAt="7"/>
                            </m:rPr>
                            <a:rPr lang="en-US" b="1" i="1">
                              <a:solidFill>
                                <a:srgbClr val="FFFFFF"/>
                              </a:solidFill>
                              <a:latin typeface="Cambria Math" panose="02040503050406030204" pitchFamily="18" charset="0"/>
                              <a:ea typeface="Source Sans Pro"/>
                              <a:cs typeface="Source Sans Pro"/>
                            </a:rPr>
                            <m:t>𝒋</m:t>
                          </m:r>
                        </m:sub>
                        <m:sup/>
                        <m:e>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𝒋</m:t>
                              </m:r>
                            </m:sub>
                          </m:sSub>
                          <m:sSub>
                            <m:sSubPr>
                              <m:ctrlPr>
                                <a:rPr lang="en-US" b="1" i="1">
                                  <a:solidFill>
                                    <a:srgbClr val="FFFFFF"/>
                                  </a:solidFill>
                                  <a:latin typeface="Cambria Math" panose="02040503050406030204" pitchFamily="18" charset="0"/>
                                  <a:ea typeface="Source Sans Pro"/>
                                  <a:cs typeface="Source Sans Pro"/>
                                </a:rPr>
                              </m:ctrlPr>
                            </m:sSubPr>
                            <m:e>
                              <m:r>
                                <a:rPr lang="en-US" b="1" i="1">
                                  <a:solidFill>
                                    <a:srgbClr val="FFFFFF"/>
                                  </a:solidFill>
                                  <a:latin typeface="Cambria Math" panose="02040503050406030204" pitchFamily="18" charset="0"/>
                                  <a:ea typeface="Source Sans Pro"/>
                                  <a:cs typeface="Source Sans Pro"/>
                                </a:rPr>
                                <m:t>𝒙</m:t>
                              </m:r>
                            </m:e>
                            <m:sub>
                              <m:r>
                                <a:rPr lang="en-US" b="1" i="1">
                                  <a:solidFill>
                                    <a:srgbClr val="FFFFFF"/>
                                  </a:solidFill>
                                  <a:latin typeface="Cambria Math" panose="02040503050406030204" pitchFamily="18" charset="0"/>
                                  <a:ea typeface="Source Sans Pro"/>
                                  <a:cs typeface="Source Sans Pro"/>
                                </a:rPr>
                                <m:t>𝒋</m:t>
                              </m:r>
                            </m:sub>
                          </m:sSub>
                        </m:e>
                      </m:nary>
                      <m:r>
                        <a:rPr lang="en-US" b="1" i="1">
                          <a:solidFill>
                            <a:srgbClr val="FFFFFF"/>
                          </a:solidFill>
                          <a:latin typeface="Cambria Math" panose="02040503050406030204" pitchFamily="18" charset="0"/>
                          <a:ea typeface="Source Sans Pro"/>
                          <a:cs typeface="Source Sans Pro"/>
                        </a:rPr>
                        <m:t>+</m:t>
                      </m:r>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𝟎</m:t>
                          </m:r>
                        </m:sub>
                      </m:sSub>
                    </m:oMath>
                  </m:oMathPara>
                </a14:m>
                <a:endParaRPr b="1" i="1" dirty="0">
                  <a:solidFill>
                    <a:srgbClr val="FFFFFF"/>
                  </a:solidFill>
                  <a:latin typeface="Cambria Math" panose="02040503050406030204" pitchFamily="18" charset="0"/>
                  <a:ea typeface="Source Sans Pro"/>
                  <a:cs typeface="Source Sans Pro"/>
                  <a:sym typeface="Source Sans Pro"/>
                </a:endParaRPr>
              </a:p>
            </p:txBody>
          </p:sp>
        </mc:Choice>
        <mc:Fallback xmlns="">
          <p:sp>
            <p:nvSpPr>
              <p:cNvPr id="620" name="Google Shape;620;p29"/>
              <p:cNvSpPr>
                <a:spLocks noRot="1" noChangeAspect="1" noMove="1" noResize="1" noEditPoints="1" noAdjustHandles="1" noChangeArrowheads="1" noChangeShapeType="1" noTextEdit="1"/>
              </p:cNvSpPr>
              <p:nvPr/>
            </p:nvSpPr>
            <p:spPr>
              <a:xfrm>
                <a:off x="5960075" y="2061638"/>
                <a:ext cx="2862000" cy="1325100"/>
              </a:xfrm>
              <a:prstGeom prst="chevron">
                <a:avLst>
                  <a:gd name="adj" fmla="val 29853"/>
                </a:avLst>
              </a:prstGeom>
              <a:blipFill>
                <a:blip r:embed="rId5"/>
                <a:stretch>
                  <a:fillRect t="-19725" b="-57339"/>
                </a:stretch>
              </a:blipFill>
              <a:ln>
                <a:noFill/>
              </a:ln>
            </p:spPr>
            <p:txBody>
              <a:bodyPr/>
              <a:lstStyle/>
              <a:p>
                <a:r>
                  <a:rPr lang="en-IN">
                    <a:noFill/>
                  </a:rPr>
                  <a:t> </a:t>
                </a:r>
              </a:p>
            </p:txBody>
          </p:sp>
        </mc:Fallback>
      </mc:AlternateContent>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1173</TotalTime>
  <Words>952</Words>
  <Application>Microsoft Office PowerPoint</Application>
  <PresentationFormat>On-screen Show (16:9)</PresentationFormat>
  <Paragraphs>168</Paragraphs>
  <Slides>32</Slides>
  <Notes>13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Oswald</vt:lpstr>
      <vt:lpstr>Calibri</vt:lpstr>
      <vt:lpstr>Cambria Math</vt:lpstr>
      <vt:lpstr>Source Sans Pro</vt:lpstr>
      <vt:lpstr>Arial</vt:lpstr>
      <vt:lpstr>Quince template</vt:lpstr>
      <vt:lpstr>Price vs Socio-Economic</vt:lpstr>
      <vt:lpstr>Normality</vt:lpstr>
      <vt:lpstr>Box Cox Transformations</vt:lpstr>
      <vt:lpstr>OUR PROCESS IS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Data Processing</vt:lpstr>
      <vt:lpstr>Data Processing</vt:lpstr>
      <vt:lpstr>PowerPoint Presentation</vt:lpstr>
      <vt:lpstr>Conclusion</vt:lpstr>
      <vt:lpstr>Future prospects</vt:lpstr>
      <vt:lpstr>Future prospects</vt:lpstr>
      <vt:lpstr>LIMITATIONS</vt:lpstr>
      <vt:lpstr>SWOT ANALYSIS</vt:lpstr>
      <vt:lpstr>References</vt:lpstr>
      <vt:lpstr>Acknowledgements</vt:lpstr>
      <vt:lpstr>TEAM PRESENTATION</vt:lpstr>
      <vt:lpstr>THANKS!</vt:lpstr>
      <vt:lpstr>PowerPoint Presentation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46</cp:revision>
  <dcterms:modified xsi:type="dcterms:W3CDTF">2021-12-09T10:48:01Z</dcterms:modified>
</cp:coreProperties>
</file>